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25"/>
  </p:notesMasterIdLst>
  <p:handoutMasterIdLst>
    <p:handoutMasterId r:id="rId26"/>
  </p:handoutMasterIdLst>
  <p:sldIdLst>
    <p:sldId id="256" r:id="rId2"/>
    <p:sldId id="271" r:id="rId3"/>
    <p:sldId id="278" r:id="rId4"/>
    <p:sldId id="292" r:id="rId5"/>
    <p:sldId id="272" r:id="rId6"/>
    <p:sldId id="279" r:id="rId7"/>
    <p:sldId id="280" r:id="rId8"/>
    <p:sldId id="274" r:id="rId9"/>
    <p:sldId id="263" r:id="rId10"/>
    <p:sldId id="275" r:id="rId11"/>
    <p:sldId id="288" r:id="rId12"/>
    <p:sldId id="277" r:id="rId13"/>
    <p:sldId id="290" r:id="rId14"/>
    <p:sldId id="291" r:id="rId15"/>
    <p:sldId id="289" r:id="rId16"/>
    <p:sldId id="285" r:id="rId17"/>
    <p:sldId id="286" r:id="rId18"/>
    <p:sldId id="296" r:id="rId19"/>
    <p:sldId id="287" r:id="rId20"/>
    <p:sldId id="294" r:id="rId21"/>
    <p:sldId id="270" r:id="rId22"/>
    <p:sldId id="295"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848930-390F-8360-7A06-5FE3AA2C5B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56746FA-3276-19F6-6A33-31AB81A3BA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38F401-C2E8-45BC-B44F-E9D54560C52F}" type="datetimeFigureOut">
              <a:rPr lang="en-IN" smtClean="0"/>
              <a:t>03-04-2024</a:t>
            </a:fld>
            <a:endParaRPr lang="en-IN"/>
          </a:p>
        </p:txBody>
      </p:sp>
      <p:sp>
        <p:nvSpPr>
          <p:cNvPr id="4" name="Footer Placeholder 3">
            <a:extLst>
              <a:ext uri="{FF2B5EF4-FFF2-40B4-BE49-F238E27FC236}">
                <a16:creationId xmlns:a16="http://schemas.microsoft.com/office/drawing/2014/main" id="{586D7E90-6042-0D0C-5381-F312B5C7A4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1AF2F35-630B-0C7D-52EC-C8A38AD44B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1A8E28-C055-43D3-B35A-74165E38B273}" type="slidenum">
              <a:rPr lang="en-IN" smtClean="0"/>
              <a:t>‹#›</a:t>
            </a:fld>
            <a:endParaRPr lang="en-IN"/>
          </a:p>
        </p:txBody>
      </p:sp>
    </p:spTree>
    <p:extLst>
      <p:ext uri="{BB962C8B-B14F-4D97-AF65-F5344CB8AC3E}">
        <p14:creationId xmlns:p14="http://schemas.microsoft.com/office/powerpoint/2010/main" val="1048444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2D245-AB8F-4076-B681-982941971AF4}" type="datetimeFigureOut">
              <a:rPr lang="en-IN" smtClean="0"/>
              <a:t>03-04-2024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A3046-F810-402F-8F80-C92F34402E38}" type="slidenum">
              <a:rPr lang="en-IN" smtClean="0"/>
              <a:t>‹#›</a:t>
            </a:fld>
            <a:endParaRPr lang="en-IN"/>
          </a:p>
        </p:txBody>
      </p:sp>
    </p:spTree>
    <p:extLst>
      <p:ext uri="{BB962C8B-B14F-4D97-AF65-F5344CB8AC3E}">
        <p14:creationId xmlns:p14="http://schemas.microsoft.com/office/powerpoint/2010/main" val="26685307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820D9A-16CE-42C8-847F-31A5AFEAA0E3}"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89124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300EF2-9035-4F98-8D06-4C5336FF1036}"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8522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9BDF92-0C54-4C91-9C71-61EF082934DE}"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4137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ACD9A-2914-49D5-8C9A-4DFD43777A9A}"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46547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06C97F-55FA-4B98-A896-EA95F2BBA973}"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32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E4F69-CA06-4819-B86D-8608EDC62C40}"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4103030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44CE7-F3D6-4A45-B1AF-C4B4A4941A09}"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4101417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23BCC-15C0-4433-A59A-2D65BA1FF0CA}"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00074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3B6B7-511D-42A6-A9F1-DA89771CC66F}"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65612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F123A-092C-400C-970E-0DC1E591A3F7}"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51283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6020E-D446-4F0B-8FF7-9495502F92C7}" type="datetime1">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141320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573F72-CBC4-433C-BA9E-26EAE5378C9D}" type="datetime1">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63532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719FE1-D98D-4637-944B-76C55D750744}" type="datetime1">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50740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3FCDD-832C-46DD-AECA-061FBCAFB6DB}" type="datetime1">
              <a:rPr lang="en-IN" smtClean="0"/>
              <a:t>03-04-2024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128794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0183E-CCA2-4094-87B0-434436FF71ED}" type="datetime1">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09779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
        <p:nvSpPr>
          <p:cNvPr id="5" name="Date Placeholder 4"/>
          <p:cNvSpPr>
            <a:spLocks noGrp="1"/>
          </p:cNvSpPr>
          <p:nvPr>
            <p:ph type="dt" sz="half" idx="10"/>
          </p:nvPr>
        </p:nvSpPr>
        <p:spPr/>
        <p:txBody>
          <a:bodyPr/>
          <a:lstStyle/>
          <a:p>
            <a:fld id="{2837B197-4CF9-4B84-B773-5E5B9804C4E9}" type="datetime1">
              <a:rPr lang="en-IN" smtClean="0"/>
              <a:t>03-04-2024</a:t>
            </a:fld>
            <a:endParaRPr lang="en-IN"/>
          </a:p>
        </p:txBody>
      </p:sp>
    </p:spTree>
    <p:extLst>
      <p:ext uri="{BB962C8B-B14F-4D97-AF65-F5344CB8AC3E}">
        <p14:creationId xmlns:p14="http://schemas.microsoft.com/office/powerpoint/2010/main" val="127312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600946C-A0A9-4727-886A-6D4E8D420AC5}" type="datetime1">
              <a:rPr lang="en-IN" smtClean="0"/>
              <a:t>03-04-2024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EB52065-E3D0-4866-9542-910742A22CC4}" type="slidenum">
              <a:rPr lang="en-IN" smtClean="0"/>
              <a:t>‹#›</a:t>
            </a:fld>
            <a:endParaRPr lang="en-IN"/>
          </a:p>
        </p:txBody>
      </p:sp>
    </p:spTree>
    <p:extLst>
      <p:ext uri="{BB962C8B-B14F-4D97-AF65-F5344CB8AC3E}">
        <p14:creationId xmlns:p14="http://schemas.microsoft.com/office/powerpoint/2010/main" val="395384604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cs.toronto.edu/~kriz/cifar-10-python.tar.gz"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465B-1953-4801-ED52-4A89CB1FE973}"/>
              </a:ext>
            </a:extLst>
          </p:cNvPr>
          <p:cNvSpPr>
            <a:spLocks noGrp="1"/>
          </p:cNvSpPr>
          <p:nvPr>
            <p:ph type="ctrTitle"/>
          </p:nvPr>
        </p:nvSpPr>
        <p:spPr>
          <a:xfrm>
            <a:off x="1507067" y="1408921"/>
            <a:ext cx="7766936" cy="1539551"/>
          </a:xfrm>
        </p:spPr>
        <p:txBody>
          <a:bodyPr/>
          <a:lstStyle/>
          <a:p>
            <a:pPr algn="ctr"/>
            <a:r>
              <a:rPr lang="en-US" sz="4000" dirty="0">
                <a:solidFill>
                  <a:schemeClr val="tx1"/>
                </a:solidFill>
                <a:latin typeface="Arial Black" panose="020B0A04020102020204" pitchFamily="34" charset="0"/>
                <a:ea typeface="Tahoma" panose="020B0604030504040204" pitchFamily="34" charset="0"/>
                <a:cs typeface="Tahoma" panose="020B0604030504040204" pitchFamily="34" charset="0"/>
              </a:rPr>
              <a:t>Image Classification using CNN</a:t>
            </a:r>
            <a:endParaRPr lang="en-IN" sz="4000" dirty="0">
              <a:solidFill>
                <a:schemeClr val="tx1"/>
              </a:solidFill>
              <a:latin typeface="Arial Black" panose="020B0A0402010202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93FC1007-2B4C-BF6F-80C2-E93A3248A718}"/>
              </a:ext>
            </a:extLst>
          </p:cNvPr>
          <p:cNvSpPr>
            <a:spLocks noGrp="1"/>
          </p:cNvSpPr>
          <p:nvPr>
            <p:ph type="subTitle" idx="1"/>
          </p:nvPr>
        </p:nvSpPr>
        <p:spPr>
          <a:xfrm>
            <a:off x="6410132" y="4566784"/>
            <a:ext cx="4525346" cy="2003650"/>
          </a:xfrm>
        </p:spPr>
        <p:txBody>
          <a:bodyPr>
            <a:normAutofit fontScale="77500" lnSpcReduction="20000"/>
          </a:bodyPr>
          <a:lstStyle/>
          <a:p>
            <a:pPr algn="ctr"/>
            <a:r>
              <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rPr>
              <a:t>CREATED BY</a:t>
            </a:r>
          </a:p>
          <a:p>
            <a:pPr algn="ctr"/>
            <a:r>
              <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rPr>
              <a:t>KAVIPRIYA R</a:t>
            </a:r>
          </a:p>
          <a:p>
            <a:pPr algn="ctr"/>
            <a:r>
              <a:rPr lang="en-US" sz="26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Ⅲ </a:t>
            </a:r>
            <a:r>
              <a:rPr lang="en-US" sz="2600" dirty="0" err="1">
                <a:solidFill>
                  <a:schemeClr val="tx1"/>
                </a:solidFill>
                <a:latin typeface="Arial Black" panose="020B0A04020102020204" pitchFamily="34" charset="0"/>
                <a:ea typeface="Tahoma" panose="020B0604030504040204" pitchFamily="34" charset="0"/>
                <a:cs typeface="Times New Roman" panose="02020603050405020304" pitchFamily="18" charset="0"/>
              </a:rPr>
              <a:t>rd</a:t>
            </a:r>
            <a:r>
              <a:rPr lang="en-US" sz="26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 year</a:t>
            </a:r>
            <a:r>
              <a:rPr lang="en-US" sz="23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-CSE</a:t>
            </a:r>
          </a:p>
          <a:p>
            <a:pPr algn="ctr"/>
            <a:r>
              <a:rPr lang="en-US" sz="23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Reg . No.:912321104014</a:t>
            </a:r>
          </a:p>
          <a:p>
            <a:pPr algn="ctr"/>
            <a:r>
              <a:rPr lang="en-US" sz="2300" dirty="0">
                <a:solidFill>
                  <a:schemeClr val="tx1"/>
                </a:solidFill>
                <a:latin typeface="Arial Black" panose="020B0A04020102020204" pitchFamily="34" charset="0"/>
                <a:ea typeface="Noto Music" panose="020F0502020204030204" pitchFamily="2" charset="0"/>
                <a:cs typeface="Times New Roman" panose="02020603050405020304" pitchFamily="18" charset="0"/>
              </a:rPr>
              <a:t>SACS M.A.V.M.M Engineering college , Madurai. </a:t>
            </a:r>
            <a:endPar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endParaRPr>
          </a:p>
          <a:p>
            <a:pPr algn="ctr"/>
            <a:endParaRPr lang="en-IN" dirty="0">
              <a:solidFill>
                <a:schemeClr val="tx1"/>
              </a:solidFill>
              <a:latin typeface="Arial Black" panose="020B0A040201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219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D3EF07-D2BD-0A8A-4C6A-8FAC2DEA66AF}"/>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10</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E46F980-FB0B-1401-E5E7-95B7C3F9A5D5}"/>
              </a:ext>
            </a:extLst>
          </p:cNvPr>
          <p:cNvSpPr txBox="1"/>
          <p:nvPr/>
        </p:nvSpPr>
        <p:spPr>
          <a:xfrm>
            <a:off x="401216" y="759683"/>
            <a:ext cx="691086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5E6690-6FD7-3CA1-1F23-59985C1E4D13}"/>
              </a:ext>
            </a:extLst>
          </p:cNvPr>
          <p:cNvSpPr txBox="1"/>
          <p:nvPr/>
        </p:nvSpPr>
        <p:spPr>
          <a:xfrm>
            <a:off x="1166327" y="1707501"/>
            <a:ext cx="7893697" cy="415498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2.Hardware Development Approach:</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Computer with a Good Processor: </a:t>
            </a:r>
            <a:r>
              <a:rPr lang="en-US" sz="2000" dirty="0">
                <a:latin typeface="Times New Roman" panose="02020603050405020304" pitchFamily="18" charset="0"/>
                <a:cs typeface="Times New Roman" panose="02020603050405020304" pitchFamily="18" charset="0"/>
              </a:rPr>
              <a:t>A computer with a decent processor (CPU) to run the code and do basic data tasks like loading and processing images.</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Graphics Card (GPU): </a:t>
            </a:r>
            <a:r>
              <a:rPr lang="en-US" sz="2000" dirty="0">
                <a:latin typeface="Times New Roman" panose="02020603050405020304" pitchFamily="18" charset="0"/>
                <a:cs typeface="Times New Roman" panose="02020603050405020304" pitchFamily="18" charset="0"/>
              </a:rPr>
              <a:t>Having a good graphics card (GPU) can make the training process much faster.</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Enough Memory (RAM):</a:t>
            </a:r>
            <a:r>
              <a:rPr lang="en-US" sz="2000" dirty="0">
                <a:latin typeface="Times New Roman" panose="02020603050405020304" pitchFamily="18" charset="0"/>
                <a:cs typeface="Times New Roman" panose="02020603050405020304" pitchFamily="18" charset="0"/>
              </a:rPr>
              <a:t>Need an enough memory (RAM) to handle the large amounts of data involved in image processing and training.</a:t>
            </a:r>
            <a:endParaRPr lang="en-US" sz="24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Fast storage: </a:t>
            </a:r>
            <a:r>
              <a:rPr lang="en-US" sz="2000" dirty="0">
                <a:latin typeface="Times New Roman" panose="02020603050405020304" pitchFamily="18" charset="0"/>
                <a:cs typeface="Times New Roman" panose="02020603050405020304" pitchFamily="18" charset="0"/>
              </a:rPr>
              <a:t>It's helpful to have fast storage like SSD to quickly load and save data, models, and results.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9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5B90B-CB54-E76A-17C2-0D7FAD99C274}"/>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11</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5DBB5B-0741-1786-913D-7440A734143A}"/>
              </a:ext>
            </a:extLst>
          </p:cNvPr>
          <p:cNvSpPr txBox="1"/>
          <p:nvPr/>
        </p:nvSpPr>
        <p:spPr>
          <a:xfrm>
            <a:off x="466531" y="559836"/>
            <a:ext cx="4857420"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Algorithm and Deployment</a:t>
            </a:r>
            <a:endParaRPr lang="en-IN" sz="3200" dirty="0">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2E4ED520-A941-D2E0-0EBD-F82F77BB7E97}"/>
              </a:ext>
            </a:extLst>
          </p:cNvPr>
          <p:cNvSpPr txBox="1"/>
          <p:nvPr/>
        </p:nvSpPr>
        <p:spPr>
          <a:xfrm>
            <a:off x="1044403" y="1318973"/>
            <a:ext cx="8406880" cy="557075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Step 1: Data Acquisition and Preprocessing</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Download or access the dataset.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Preprocess the images by resizing them to a uniform size, normalizing pixel values, and augmenting the dataset.</a:t>
            </a:r>
          </a:p>
          <a:p>
            <a:pPr algn="just"/>
            <a:r>
              <a:rPr lang="en-US" sz="2400" dirty="0">
                <a:latin typeface="Times New Roman" panose="02020603050405020304" pitchFamily="18" charset="0"/>
                <a:cs typeface="Times New Roman" panose="02020603050405020304" pitchFamily="18" charset="0"/>
              </a:rPr>
              <a:t>Step 2: Model training</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 the CNN model using the training data.</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trained model on the testing set to assess its generalization ability.</a:t>
            </a:r>
          </a:p>
          <a:p>
            <a:pPr algn="just"/>
            <a:r>
              <a:rPr lang="en-US" sz="2400" dirty="0">
                <a:latin typeface="Times New Roman" panose="02020603050405020304" pitchFamily="18" charset="0"/>
                <a:cs typeface="Times New Roman" panose="02020603050405020304" pitchFamily="18" charset="0"/>
              </a:rPr>
              <a:t>Step 3:Model deployment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Choose the deployment environment.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Deploy the saved model to the to the chosen environment.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error handling and logging mechanisms.</a:t>
            </a:r>
          </a:p>
          <a:p>
            <a:pPr algn="just"/>
            <a:r>
              <a:rPr lang="en-US" sz="2400" dirty="0">
                <a:latin typeface="Times New Roman" panose="02020603050405020304" pitchFamily="18" charset="0"/>
                <a:cs typeface="Times New Roman" panose="02020603050405020304" pitchFamily="18" charset="0"/>
              </a:rPr>
              <a:t>Step 4:Model evaluation and maintenance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Continuously  monitor the deployed model’s performance and user feedback to identify  potential issues.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65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0E64A5-8DD2-7953-2989-1D97A56DBDD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12</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1A11149-1911-E28D-CBE2-3E1F133E3B43}"/>
              </a:ext>
            </a:extLst>
          </p:cNvPr>
          <p:cNvSpPr txBox="1"/>
          <p:nvPr/>
        </p:nvSpPr>
        <p:spPr>
          <a:xfrm>
            <a:off x="354564" y="598834"/>
            <a:ext cx="842570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E03C0C-2B5D-A262-888A-7F5C2A22DBB2}"/>
              </a:ext>
            </a:extLst>
          </p:cNvPr>
          <p:cNvSpPr txBox="1"/>
          <p:nvPr/>
        </p:nvSpPr>
        <p:spPr>
          <a:xfrm>
            <a:off x="1112783" y="1690062"/>
            <a:ext cx="8320465" cy="3477875"/>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Layers: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Pooling or MaxPooling2D Layer:</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this layer, we are scaling down the size of an image.</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Keeping the size (2,2) for the pooling layer.</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Flatten Layer: </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layer converts the n-dimensional array to 1 dimensional array.</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Dense Layer: </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layer is a fully connected layer </a:t>
            </a:r>
            <a:r>
              <a:rPr lang="en-IN" sz="2000" dirty="0" err="1">
                <a:latin typeface="Times New Roman" panose="02020603050405020304" pitchFamily="18" charset="0"/>
                <a:cs typeface="Times New Roman" panose="02020603050405020304" pitchFamily="18" charset="0"/>
              </a:rPr>
              <a:t>i.e.all</a:t>
            </a:r>
            <a:r>
              <a:rPr lang="en-IN" sz="2000" dirty="0">
                <a:latin typeface="Times New Roman" panose="02020603050405020304" pitchFamily="18" charset="0"/>
                <a:cs typeface="Times New Roman" panose="02020603050405020304" pitchFamily="18" charset="0"/>
              </a:rPr>
              <a:t> the neurons in the current layer are connected to the next layer.</a:t>
            </a:r>
          </a:p>
          <a:p>
            <a:pPr lvl="1"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72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5A3760-5747-D52B-CA82-02C0DE6D1E50}"/>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18B2B2-D9C2-6C20-98E5-E145A3CAFBD4}"/>
              </a:ext>
            </a:extLst>
          </p:cNvPr>
          <p:cNvSpPr txBox="1"/>
          <p:nvPr/>
        </p:nvSpPr>
        <p:spPr>
          <a:xfrm>
            <a:off x="569167" y="522514"/>
            <a:ext cx="8459367"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018065F5-F5D1-2E87-FD1C-53E631265869}"/>
              </a:ext>
            </a:extLst>
          </p:cNvPr>
          <p:cNvSpPr txBox="1"/>
          <p:nvPr/>
        </p:nvSpPr>
        <p:spPr>
          <a:xfrm>
            <a:off x="997749" y="1322331"/>
            <a:ext cx="8098971" cy="4708981"/>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Model . compile() function:</a:t>
            </a:r>
          </a:p>
          <a:p>
            <a:pPr algn="just"/>
            <a:r>
              <a:rPr lang="en-US" sz="2000" dirty="0">
                <a:latin typeface="Times New Roman" panose="02020603050405020304" pitchFamily="18" charset="0"/>
                <a:cs typeface="Times New Roman" panose="02020603050405020304" pitchFamily="18" charset="0"/>
              </a:rPr>
              <a:t>This function is used to compile the model. Here, we are defining three parameters.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Loss function: </a:t>
            </a:r>
            <a:endParaRPr lang="en-US" sz="20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used to evaluate how well our algorithm models the dataset.</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can select options like ‘Categorical cross entropy’, ‘Binary cross entropy’, ‘sparse categorical cross entropy’ depending on our dataset.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Optimizer:</a:t>
            </a:r>
            <a:endParaRPr lang="en-US" sz="20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With this we can change the attributes of a neural network like weights and learning rate.</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Here, we can choose from different optimizers like Adam, SGD etc.</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Metrics:</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used to understand the performance of our model.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Accuracy, Mean Squared Error etc.</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02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B9B252-16BB-5A16-82F9-0300800BC4E0}"/>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99914DC-21D8-C0C1-58CD-958A0F2D9159}"/>
              </a:ext>
            </a:extLst>
          </p:cNvPr>
          <p:cNvSpPr txBox="1"/>
          <p:nvPr/>
        </p:nvSpPr>
        <p:spPr>
          <a:xfrm>
            <a:off x="494523" y="475862"/>
            <a:ext cx="835677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CNN(Contd...)</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3071F2-1295-1487-FCCE-015074DD89F6}"/>
              </a:ext>
            </a:extLst>
          </p:cNvPr>
          <p:cNvSpPr txBox="1"/>
          <p:nvPr/>
        </p:nvSpPr>
        <p:spPr>
          <a:xfrm>
            <a:off x="1194320" y="1306285"/>
            <a:ext cx="7825467" cy="446276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Model . fit() function:</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function is used to train our model which takes the training and test data to fit our model.</a:t>
            </a:r>
          </a:p>
          <a:p>
            <a:pPr algn="just"/>
            <a:r>
              <a:rPr lang="en-US" sz="2800" dirty="0">
                <a:latin typeface="Times New Roman" panose="02020603050405020304" pitchFamily="18" charset="0"/>
                <a:cs typeface="Times New Roman" panose="02020603050405020304" pitchFamily="18" charset="0"/>
              </a:rPr>
              <a:t>Model . summary() function: </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function is used to see all the parameters and shapes in all layers of our model. Here, we are defining</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Epochs</a:t>
            </a:r>
            <a:r>
              <a:rPr lang="en-US" sz="2000" dirty="0">
                <a:latin typeface="Times New Roman" panose="02020603050405020304" pitchFamily="18" charset="0"/>
                <a:cs typeface="Times New Roman" panose="02020603050405020304" pitchFamily="18" charset="0"/>
              </a:rPr>
              <a:t> </a:t>
            </a:r>
          </a:p>
          <a:p>
            <a:pPr marL="1257300" lvl="2"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Number of times we are passing the complete dataset forward and backward through the neural network.</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Verbose</a:t>
            </a:r>
          </a:p>
          <a:p>
            <a:pPr marL="1257300" lvl="2"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Options to view our output.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 verbose = 0 will print nothing, verbose = 1 will print the progress bar and one line per epoch while verbose = 2 will print one line per epoch.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24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27CC1-0E0B-5D65-FFCD-6B4104A0FF1D}"/>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15</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4237FB-E9AE-946A-4F36-25CF8C39E1A2}"/>
              </a:ext>
            </a:extLst>
          </p:cNvPr>
          <p:cNvSpPr txBox="1"/>
          <p:nvPr/>
        </p:nvSpPr>
        <p:spPr>
          <a:xfrm>
            <a:off x="675367" y="634076"/>
            <a:ext cx="141737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Dataset</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23B578-3C92-4F43-A2F4-DA9DEDFFB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01" y="2917766"/>
            <a:ext cx="7043814" cy="3044901"/>
          </a:xfrm>
          <a:prstGeom prst="rect">
            <a:avLst/>
          </a:prstGeom>
        </p:spPr>
      </p:pic>
      <p:sp>
        <p:nvSpPr>
          <p:cNvPr id="6" name="TextBox 5">
            <a:extLst>
              <a:ext uri="{FF2B5EF4-FFF2-40B4-BE49-F238E27FC236}">
                <a16:creationId xmlns:a16="http://schemas.microsoft.com/office/drawing/2014/main" id="{6E2B4510-DD42-431E-CB09-13C876A504B2}"/>
              </a:ext>
            </a:extLst>
          </p:cNvPr>
          <p:cNvSpPr txBox="1"/>
          <p:nvPr/>
        </p:nvSpPr>
        <p:spPr>
          <a:xfrm>
            <a:off x="1085914" y="1317747"/>
            <a:ext cx="7846418"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CIFAR-10 Dataset as it suggests has 10 different categories of images in it.</a:t>
            </a:r>
          </a:p>
          <a:p>
            <a:pPr algn="just"/>
            <a:r>
              <a:rPr lang="en-US" sz="2000" dirty="0">
                <a:latin typeface="Times New Roman" panose="02020603050405020304" pitchFamily="18" charset="0"/>
                <a:cs typeface="Times New Roman" panose="02020603050405020304" pitchFamily="18" charset="0"/>
              </a:rPr>
              <a:t>Dataset </a:t>
            </a:r>
            <a:r>
              <a:rPr lang="en-US" sz="2000" dirty="0" err="1">
                <a:latin typeface="Times New Roman" panose="02020603050405020304" pitchFamily="18" charset="0"/>
                <a:cs typeface="Times New Roman" panose="02020603050405020304" pitchFamily="18" charset="0"/>
              </a:rPr>
              <a:t>link:</a:t>
            </a:r>
            <a:r>
              <a:rPr lang="en-US" sz="2000" dirty="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sz="2000" b="0" i="0" dirty="0" err="1">
                <a:solidFill>
                  <a:srgbClr val="3FCDE7"/>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https</a:t>
            </a:r>
            <a:r>
              <a:rPr lang="en-US" sz="2000" b="0" i="0" dirty="0">
                <a:solidFill>
                  <a:srgbClr val="3FCDE7"/>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://www.cs.toronto.edu/~</a:t>
            </a:r>
            <a:r>
              <a:rPr lang="en-US" sz="2000" b="0" i="0" dirty="0" err="1">
                <a:solidFill>
                  <a:srgbClr val="3FCDE7"/>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kriz</a:t>
            </a:r>
            <a:r>
              <a:rPr lang="en-US" sz="2000" b="0" i="0" dirty="0">
                <a:solidFill>
                  <a:srgbClr val="3FCDE7"/>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/cifar-10-python.tar.gz</a:t>
            </a:r>
            <a:r>
              <a:rPr lang="en-US" sz="2000" b="0" i="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11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951766-B852-A753-12AD-FD9161219EA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16</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21A29C-DEE9-E238-0F28-ACFF545BFFD6}"/>
              </a:ext>
            </a:extLst>
          </p:cNvPr>
          <p:cNvSpPr txBox="1"/>
          <p:nvPr/>
        </p:nvSpPr>
        <p:spPr>
          <a:xfrm>
            <a:off x="363894" y="354563"/>
            <a:ext cx="1234633"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endParaRPr lang="en-IN"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59BD250-2C93-62BC-3660-F50C4589C98F}"/>
              </a:ext>
            </a:extLst>
          </p:cNvPr>
          <p:cNvPicPr>
            <a:picLocks noChangeAspect="1"/>
          </p:cNvPicPr>
          <p:nvPr/>
        </p:nvPicPr>
        <p:blipFill rotWithShape="1">
          <a:blip r:embed="rId2">
            <a:extLst>
              <a:ext uri="{28A0092B-C50C-407E-A947-70E740481C1C}">
                <a14:useLocalDpi xmlns:a14="http://schemas.microsoft.com/office/drawing/2010/main" val="0"/>
              </a:ext>
            </a:extLst>
          </a:blip>
          <a:srcRect l="8265" t="29796" r="49260" b="15510"/>
          <a:stretch/>
        </p:blipFill>
        <p:spPr>
          <a:xfrm>
            <a:off x="1054360" y="1315616"/>
            <a:ext cx="7536304" cy="4478694"/>
          </a:xfrm>
          <a:prstGeom prst="rect">
            <a:avLst/>
          </a:prstGeom>
        </p:spPr>
      </p:pic>
    </p:spTree>
    <p:extLst>
      <p:ext uri="{BB962C8B-B14F-4D97-AF65-F5344CB8AC3E}">
        <p14:creationId xmlns:p14="http://schemas.microsoft.com/office/powerpoint/2010/main" val="375110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F4E62-B49C-8D4C-F6A0-1AF062A9DE6A}"/>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17</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34FD6C-A878-B920-FE3F-323562B736E6}"/>
              </a:ext>
            </a:extLst>
          </p:cNvPr>
          <p:cNvSpPr txBox="1"/>
          <p:nvPr/>
        </p:nvSpPr>
        <p:spPr>
          <a:xfrm>
            <a:off x="559836" y="447869"/>
            <a:ext cx="292099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2A2577-FB9A-8447-D5A0-2D5F63BE7F0A}"/>
              </a:ext>
            </a:extLst>
          </p:cNvPr>
          <p:cNvPicPr>
            <a:picLocks noChangeAspect="1"/>
          </p:cNvPicPr>
          <p:nvPr/>
        </p:nvPicPr>
        <p:blipFill rotWithShape="1">
          <a:blip r:embed="rId2">
            <a:extLst>
              <a:ext uri="{28A0092B-C50C-407E-A947-70E740481C1C}">
                <a14:useLocalDpi xmlns:a14="http://schemas.microsoft.com/office/drawing/2010/main" val="0"/>
              </a:ext>
            </a:extLst>
          </a:blip>
          <a:srcRect l="8189" t="29252" r="56147" b="8027"/>
          <a:stretch/>
        </p:blipFill>
        <p:spPr>
          <a:xfrm>
            <a:off x="643813" y="1483568"/>
            <a:ext cx="4329404" cy="4301412"/>
          </a:xfrm>
          <a:prstGeom prst="rect">
            <a:avLst/>
          </a:prstGeom>
        </p:spPr>
      </p:pic>
      <p:pic>
        <p:nvPicPr>
          <p:cNvPr id="8" name="Picture 7">
            <a:extLst>
              <a:ext uri="{FF2B5EF4-FFF2-40B4-BE49-F238E27FC236}">
                <a16:creationId xmlns:a16="http://schemas.microsoft.com/office/drawing/2014/main" id="{F68C0307-48ED-CB8B-3A24-7A6F54EDC04A}"/>
              </a:ext>
            </a:extLst>
          </p:cNvPr>
          <p:cNvPicPr>
            <a:picLocks noChangeAspect="1"/>
          </p:cNvPicPr>
          <p:nvPr/>
        </p:nvPicPr>
        <p:blipFill rotWithShape="1">
          <a:blip r:embed="rId3">
            <a:extLst>
              <a:ext uri="{28A0092B-C50C-407E-A947-70E740481C1C}">
                <a14:useLocalDpi xmlns:a14="http://schemas.microsoft.com/office/drawing/2010/main" val="0"/>
              </a:ext>
            </a:extLst>
          </a:blip>
          <a:srcRect l="8189" t="29796" r="57525" b="7483"/>
          <a:stretch/>
        </p:blipFill>
        <p:spPr>
          <a:xfrm>
            <a:off x="4842588" y="1483568"/>
            <a:ext cx="4180114" cy="4301412"/>
          </a:xfrm>
          <a:prstGeom prst="rect">
            <a:avLst/>
          </a:prstGeom>
        </p:spPr>
      </p:pic>
    </p:spTree>
    <p:extLst>
      <p:ext uri="{BB962C8B-B14F-4D97-AF65-F5344CB8AC3E}">
        <p14:creationId xmlns:p14="http://schemas.microsoft.com/office/powerpoint/2010/main" val="118041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B4281-278E-98A8-14EC-F5857215082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18</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702847C-08BD-19E5-29AE-6B667722AB3B}"/>
              </a:ext>
            </a:extLst>
          </p:cNvPr>
          <p:cNvSpPr txBox="1"/>
          <p:nvPr/>
        </p:nvSpPr>
        <p:spPr>
          <a:xfrm>
            <a:off x="513184" y="559836"/>
            <a:ext cx="299255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A855733-87B9-4596-F111-C9FF4E1112E7}"/>
              </a:ext>
            </a:extLst>
          </p:cNvPr>
          <p:cNvPicPr>
            <a:picLocks noChangeAspect="1"/>
          </p:cNvPicPr>
          <p:nvPr/>
        </p:nvPicPr>
        <p:blipFill rotWithShape="1">
          <a:blip r:embed="rId2">
            <a:extLst>
              <a:ext uri="{28A0092B-C50C-407E-A947-70E740481C1C}">
                <a14:useLocalDpi xmlns:a14="http://schemas.microsoft.com/office/drawing/2010/main" val="0"/>
              </a:ext>
            </a:extLst>
          </a:blip>
          <a:srcRect l="9260" t="57823" r="30357" b="16735"/>
          <a:stretch/>
        </p:blipFill>
        <p:spPr>
          <a:xfrm>
            <a:off x="961052" y="1665514"/>
            <a:ext cx="7753739" cy="3526972"/>
          </a:xfrm>
          <a:prstGeom prst="rect">
            <a:avLst/>
          </a:prstGeom>
        </p:spPr>
      </p:pic>
    </p:spTree>
    <p:extLst>
      <p:ext uri="{BB962C8B-B14F-4D97-AF65-F5344CB8AC3E}">
        <p14:creationId xmlns:p14="http://schemas.microsoft.com/office/powerpoint/2010/main" val="412065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170B6-3D52-0DF2-981F-AC80D0C4DCEA}"/>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19</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0F91A-A06F-AC46-60C3-509C8D0030C0}"/>
              </a:ext>
            </a:extLst>
          </p:cNvPr>
          <p:cNvSpPr txBox="1"/>
          <p:nvPr/>
        </p:nvSpPr>
        <p:spPr>
          <a:xfrm>
            <a:off x="457200" y="587830"/>
            <a:ext cx="295465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 (Contd...)</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C505A0-C54C-DB50-CFFA-6DBDD568C04E}"/>
              </a:ext>
            </a:extLst>
          </p:cNvPr>
          <p:cNvPicPr>
            <a:picLocks noChangeAspect="1"/>
          </p:cNvPicPr>
          <p:nvPr/>
        </p:nvPicPr>
        <p:blipFill rotWithShape="1">
          <a:blip r:embed="rId2">
            <a:extLst>
              <a:ext uri="{28A0092B-C50C-407E-A947-70E740481C1C}">
                <a14:useLocalDpi xmlns:a14="http://schemas.microsoft.com/office/drawing/2010/main" val="0"/>
              </a:ext>
            </a:extLst>
          </a:blip>
          <a:srcRect l="8877" t="43265" r="52475" b="8572"/>
          <a:stretch/>
        </p:blipFill>
        <p:spPr>
          <a:xfrm>
            <a:off x="1343608" y="1488024"/>
            <a:ext cx="6419461" cy="4553338"/>
          </a:xfrm>
          <a:prstGeom prst="rect">
            <a:avLst/>
          </a:prstGeom>
        </p:spPr>
      </p:pic>
    </p:spTree>
    <p:extLst>
      <p:ext uri="{BB962C8B-B14F-4D97-AF65-F5344CB8AC3E}">
        <p14:creationId xmlns:p14="http://schemas.microsoft.com/office/powerpoint/2010/main" val="278082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E4FB0-665D-248B-AC8F-338850248545}"/>
              </a:ext>
            </a:extLst>
          </p:cNvPr>
          <p:cNvSpPr txBox="1"/>
          <p:nvPr/>
        </p:nvSpPr>
        <p:spPr>
          <a:xfrm>
            <a:off x="597159" y="541176"/>
            <a:ext cx="146226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Agenda</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4FAB318-E946-1B36-5658-C810A06F674F}"/>
              </a:ext>
            </a:extLst>
          </p:cNvPr>
          <p:cNvSpPr txBox="1"/>
          <p:nvPr/>
        </p:nvSpPr>
        <p:spPr>
          <a:xfrm>
            <a:off x="1673012" y="1800808"/>
            <a:ext cx="4503156" cy="2677656"/>
          </a:xfrm>
          <a:prstGeom prst="rect">
            <a:avLst/>
          </a:prstGeom>
          <a:noFill/>
        </p:spPr>
        <p:txBody>
          <a:bodyPr wrap="none" rtlCol="0">
            <a:spAutoFit/>
          </a:bodyPr>
          <a:lstStyle/>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Problem statement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Proposed system/solution</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System development approaches</a:t>
            </a:r>
            <a:endParaRPr lang="en-IN"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Algorithm and deployment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Result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Conclusion</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References</a:t>
            </a:r>
          </a:p>
        </p:txBody>
      </p:sp>
      <p:sp>
        <p:nvSpPr>
          <p:cNvPr id="5" name="Slide Number Placeholder 4">
            <a:extLst>
              <a:ext uri="{FF2B5EF4-FFF2-40B4-BE49-F238E27FC236}">
                <a16:creationId xmlns:a16="http://schemas.microsoft.com/office/drawing/2014/main" id="{CE20930E-3EAE-FC4E-75EB-C4ECCE27B850}"/>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a:t>
            </a:fld>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3AC94-4563-1418-E605-43FF38999475}"/>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20</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BE4F45-7B69-8C29-FF61-10D91F16F630}"/>
              </a:ext>
            </a:extLst>
          </p:cNvPr>
          <p:cNvSpPr txBox="1"/>
          <p:nvPr/>
        </p:nvSpPr>
        <p:spPr>
          <a:xfrm>
            <a:off x="550506" y="522514"/>
            <a:ext cx="669446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The wow factor in Image Classification</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44920A-D8D7-44EC-ECE5-F3634B1D48A5}"/>
              </a:ext>
            </a:extLst>
          </p:cNvPr>
          <p:cNvSpPr txBox="1"/>
          <p:nvPr/>
        </p:nvSpPr>
        <p:spPr>
          <a:xfrm>
            <a:off x="1259007" y="1649086"/>
            <a:ext cx="8014995"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Image classification using CNNs is the ability to achieve human-level or superhuman-level accuracy in certain tasks. CNN-based models have outperformed human experts in tasks like image recognition, object detection, and medical image analysis. CNNs have enabled breakthroughs in fields like medical imaging, where they can assist radiologists in diagnosing diseases from X-rays, MRIs, and CT scans with high accuracy and efficiency.</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EFC0CA-F778-0B22-F5FC-217C9E53FEF7}"/>
              </a:ext>
            </a:extLst>
          </p:cNvPr>
          <p:cNvPicPr>
            <a:picLocks noChangeAspect="1"/>
          </p:cNvPicPr>
          <p:nvPr/>
        </p:nvPicPr>
        <p:blipFill rotWithShape="1">
          <a:blip r:embed="rId2">
            <a:extLst>
              <a:ext uri="{28A0092B-C50C-407E-A947-70E740481C1C}">
                <a14:useLocalDpi xmlns:a14="http://schemas.microsoft.com/office/drawing/2010/main" val="0"/>
              </a:ext>
            </a:extLst>
          </a:blip>
          <a:srcRect l="10930" t="2219" r="10624" b="3755"/>
          <a:stretch/>
        </p:blipFill>
        <p:spPr>
          <a:xfrm>
            <a:off x="1324947" y="4077477"/>
            <a:ext cx="7436497" cy="1907237"/>
          </a:xfrm>
          <a:prstGeom prst="rect">
            <a:avLst/>
          </a:prstGeom>
        </p:spPr>
      </p:pic>
    </p:spTree>
    <p:extLst>
      <p:ext uri="{BB962C8B-B14F-4D97-AF65-F5344CB8AC3E}">
        <p14:creationId xmlns:p14="http://schemas.microsoft.com/office/powerpoint/2010/main" val="90605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1FA8A-8CB0-3060-D3B7-0B18178AF655}"/>
              </a:ext>
            </a:extLst>
          </p:cNvPr>
          <p:cNvSpPr txBox="1"/>
          <p:nvPr/>
        </p:nvSpPr>
        <p:spPr>
          <a:xfrm>
            <a:off x="494522" y="821094"/>
            <a:ext cx="2287806"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C587D06-8A2A-1A27-A070-8D574358992F}"/>
              </a:ext>
            </a:extLst>
          </p:cNvPr>
          <p:cNvSpPr txBox="1"/>
          <p:nvPr/>
        </p:nvSpPr>
        <p:spPr>
          <a:xfrm>
            <a:off x="1296955" y="2035028"/>
            <a:ext cx="8444204"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Image classification using CNNs is a smart way for computers to understand pictures. By using special algorithms called Convolutional Neural Networks, computers can learn to recognize objects in images, like cats, dogs, or cars. These algorithms are trained on lots of labeled pictures, and once trained, they can be used to quickly and accurately identify objects in new pictures. This technology is now used in many everyday applications, from identifying faces in photos to helping self-driving cars see the road.</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526B10A-0912-0687-1A98-342D7728B977}"/>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21</a:t>
            </a:fld>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11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5D7BC-494D-6CD4-4DE3-5A6C5BB35248}"/>
              </a:ext>
            </a:extLst>
          </p:cNvPr>
          <p:cNvSpPr>
            <a:spLocks noGrp="1"/>
          </p:cNvSpPr>
          <p:nvPr>
            <p:ph type="sldNum" sz="quarter" idx="12"/>
          </p:nvPr>
        </p:nvSpPr>
        <p:spPr/>
        <p:txBody>
          <a:bodyPr/>
          <a:lstStyle/>
          <a:p>
            <a:pPr algn="just"/>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just"/>
              <a:t>22</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7AF19F-BBD1-2424-733F-D331C25617BD}"/>
              </a:ext>
            </a:extLst>
          </p:cNvPr>
          <p:cNvSpPr txBox="1"/>
          <p:nvPr/>
        </p:nvSpPr>
        <p:spPr>
          <a:xfrm>
            <a:off x="653143" y="559837"/>
            <a:ext cx="201048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163A33-7175-3CC4-6279-D99393AE9CB7}"/>
              </a:ext>
            </a:extLst>
          </p:cNvPr>
          <p:cNvSpPr txBox="1"/>
          <p:nvPr/>
        </p:nvSpPr>
        <p:spPr>
          <a:xfrm>
            <a:off x="1439851" y="1843950"/>
            <a:ext cx="7492481" cy="3170099"/>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 Newman, M. Kilmer, L. </a:t>
            </a:r>
            <a:r>
              <a:rPr lang="en-US" sz="2000" dirty="0" err="1">
                <a:latin typeface="Times New Roman" panose="02020603050405020304" pitchFamily="18" charset="0"/>
                <a:cs typeface="Times New Roman" panose="02020603050405020304" pitchFamily="18" charset="0"/>
              </a:rPr>
              <a:t>Horesh</a:t>
            </a:r>
            <a:r>
              <a:rPr lang="en-US" sz="2000" dirty="0">
                <a:latin typeface="Times New Roman" panose="02020603050405020304" pitchFamily="18" charset="0"/>
                <a:cs typeface="Times New Roman" panose="02020603050405020304" pitchFamily="18" charset="0"/>
              </a:rPr>
              <a:t>, Image classification using local tensor singular value decompositions.</a:t>
            </a: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X. Wang, C. Chen, Y. Cheng, et al, Zero-shot image classification based on deep feature extraction.</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A.A.M. Al- </a:t>
            </a:r>
            <a:r>
              <a:rPr lang="en-US" sz="2000" dirty="0" err="1">
                <a:latin typeface="Times New Roman" panose="02020603050405020304" pitchFamily="18" charset="0"/>
                <a:cs typeface="Times New Roman" panose="02020603050405020304" pitchFamily="18" charset="0"/>
              </a:rPr>
              <a:t>Saffar</a:t>
            </a:r>
            <a:r>
              <a:rPr lang="en-US" sz="2000" dirty="0">
                <a:latin typeface="Times New Roman" panose="02020603050405020304" pitchFamily="18" charset="0"/>
                <a:cs typeface="Times New Roman" panose="02020603050405020304" pitchFamily="18" charset="0"/>
              </a:rPr>
              <a:t>, H. Tao, M.A. Talab, Review of deep convolution neural network in image classification.</a:t>
            </a: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Farhana Sultana , Abu </a:t>
            </a:r>
            <a:r>
              <a:rPr lang="en-IN" sz="2000" dirty="0" err="1">
                <a:latin typeface="Times New Roman" panose="02020603050405020304" pitchFamily="18" charset="0"/>
                <a:cs typeface="Times New Roman" panose="02020603050405020304" pitchFamily="18" charset="0"/>
              </a:rPr>
              <a:t>Sufian</a:t>
            </a:r>
            <a:r>
              <a:rPr lang="en-IN" sz="2000" dirty="0">
                <a:latin typeface="Times New Roman" panose="02020603050405020304" pitchFamily="18" charset="0"/>
                <a:cs typeface="Times New Roman" panose="02020603050405020304" pitchFamily="18" charset="0"/>
              </a:rPr>
              <a:t> , Paramartha </a:t>
            </a:r>
            <a:r>
              <a:rPr lang="en-IN" sz="2000" dirty="0" err="1">
                <a:latin typeface="Times New Roman" panose="02020603050405020304" pitchFamily="18" charset="0"/>
                <a:cs typeface="Times New Roman" panose="02020603050405020304" pitchFamily="18" charset="0"/>
              </a:rPr>
              <a:t>DuttaAdvancements</a:t>
            </a:r>
            <a:r>
              <a:rPr lang="en-IN" sz="2000" dirty="0">
                <a:latin typeface="Times New Roman" panose="02020603050405020304" pitchFamily="18" charset="0"/>
                <a:cs typeface="Times New Roman" panose="02020603050405020304" pitchFamily="18" charset="0"/>
              </a:rPr>
              <a:t> in image classification using convolutional neural network.</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Neha Sharma , </a:t>
            </a:r>
            <a:r>
              <a:rPr lang="en-US" sz="2000" dirty="0" err="1">
                <a:latin typeface="Times New Roman" panose="02020603050405020304" pitchFamily="18" charset="0"/>
                <a:cs typeface="Times New Roman" panose="02020603050405020304" pitchFamily="18" charset="0"/>
              </a:rPr>
              <a:t>Vibhor</a:t>
            </a:r>
            <a:r>
              <a:rPr lang="en-US" sz="2000" dirty="0">
                <a:latin typeface="Times New Roman" panose="02020603050405020304" pitchFamily="18" charset="0"/>
                <a:cs typeface="Times New Roman" panose="02020603050405020304" pitchFamily="18" charset="0"/>
              </a:rPr>
              <a:t> Jain , Anju </a:t>
            </a:r>
            <a:r>
              <a:rPr lang="en-US" sz="2000" dirty="0" err="1">
                <a:latin typeface="Times New Roman" panose="02020603050405020304" pitchFamily="18" charset="0"/>
                <a:cs typeface="Times New Roman" panose="02020603050405020304" pitchFamily="18" charset="0"/>
              </a:rPr>
              <a:t>MishraAn</a:t>
            </a:r>
            <a:r>
              <a:rPr lang="en-US" sz="2000" dirty="0">
                <a:latin typeface="Times New Roman" panose="02020603050405020304" pitchFamily="18" charset="0"/>
                <a:cs typeface="Times New Roman" panose="02020603050405020304" pitchFamily="18" charset="0"/>
              </a:rPr>
              <a:t> analysis of convolutional neural networks for image classification.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5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16C27-1DC3-FBF4-A008-C760968B0A64}"/>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8BE3C09-64DC-77A2-3D88-88B03FE96E78}"/>
              </a:ext>
            </a:extLst>
          </p:cNvPr>
          <p:cNvSpPr txBox="1"/>
          <p:nvPr/>
        </p:nvSpPr>
        <p:spPr>
          <a:xfrm>
            <a:off x="2985796" y="2777097"/>
            <a:ext cx="3954544"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THANK YOU.</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50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C18754-3AAE-A4E8-BCD5-5FD30C727685}"/>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A66D78-4FB5-EBAB-D999-4D7212AB5A61}"/>
              </a:ext>
            </a:extLst>
          </p:cNvPr>
          <p:cNvSpPr txBox="1"/>
          <p:nvPr/>
        </p:nvSpPr>
        <p:spPr>
          <a:xfrm>
            <a:off x="1607955" y="1821372"/>
            <a:ext cx="7324377"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In this project, I given a dataset of images containing various objects/classes, the task is to develop a CNN model capable of accurately classifying these images into their respective categories. The model should be trained on a labeled dataset, validated on a separate validation set, and evaluated on a test set to measure its performance in terms of accuracy, precision, recall, and F1 score.</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DAA656-C505-DC13-33D9-B7D395B10CEF}"/>
              </a:ext>
            </a:extLst>
          </p:cNvPr>
          <p:cNvSpPr txBox="1"/>
          <p:nvPr/>
        </p:nvSpPr>
        <p:spPr>
          <a:xfrm>
            <a:off x="541175" y="839756"/>
            <a:ext cx="3251211"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Problem statement</a:t>
            </a:r>
          </a:p>
          <a:p>
            <a:endParaRPr lang="en-IN" dirty="0"/>
          </a:p>
        </p:txBody>
      </p:sp>
      <p:pic>
        <p:nvPicPr>
          <p:cNvPr id="6" name="Picture 5">
            <a:extLst>
              <a:ext uri="{FF2B5EF4-FFF2-40B4-BE49-F238E27FC236}">
                <a16:creationId xmlns:a16="http://schemas.microsoft.com/office/drawing/2014/main" id="{EF35205E-946B-DB62-0D53-471C99C4F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01" y="3976687"/>
            <a:ext cx="7985826" cy="1938992"/>
          </a:xfrm>
          <a:prstGeom prst="rect">
            <a:avLst/>
          </a:prstGeom>
        </p:spPr>
      </p:pic>
    </p:spTree>
    <p:extLst>
      <p:ext uri="{BB962C8B-B14F-4D97-AF65-F5344CB8AC3E}">
        <p14:creationId xmlns:p14="http://schemas.microsoft.com/office/powerpoint/2010/main" val="182418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8C2269-17BF-4EF2-F38D-5142CE327F0C}"/>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47937F-66A9-3EDD-6C69-C0B293FA6351}"/>
              </a:ext>
            </a:extLst>
          </p:cNvPr>
          <p:cNvPicPr>
            <a:picLocks noChangeAspect="1"/>
          </p:cNvPicPr>
          <p:nvPr/>
        </p:nvPicPr>
        <p:blipFill rotWithShape="1">
          <a:blip r:embed="rId2">
            <a:extLst>
              <a:ext uri="{28A0092B-C50C-407E-A947-70E740481C1C}">
                <a14:useLocalDpi xmlns:a14="http://schemas.microsoft.com/office/drawing/2010/main" val="0"/>
              </a:ext>
            </a:extLst>
          </a:blip>
          <a:srcRect t="18757" b="14664"/>
          <a:stretch/>
        </p:blipFill>
        <p:spPr>
          <a:xfrm>
            <a:off x="1026368" y="1979322"/>
            <a:ext cx="7706891" cy="3023118"/>
          </a:xfrm>
          <a:prstGeom prst="rect">
            <a:avLst/>
          </a:prstGeom>
        </p:spPr>
      </p:pic>
      <p:sp>
        <p:nvSpPr>
          <p:cNvPr id="6" name="TextBox 5">
            <a:extLst>
              <a:ext uri="{FF2B5EF4-FFF2-40B4-BE49-F238E27FC236}">
                <a16:creationId xmlns:a16="http://schemas.microsoft.com/office/drawing/2014/main" id="{6C60754C-3088-AF6D-B0CB-EFCF650A4EB0}"/>
              </a:ext>
            </a:extLst>
          </p:cNvPr>
          <p:cNvSpPr txBox="1"/>
          <p:nvPr/>
        </p:nvSpPr>
        <p:spPr>
          <a:xfrm>
            <a:off x="625151" y="648012"/>
            <a:ext cx="297709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Project overview</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57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B8BBD-47B5-9950-8B6A-3C33AE774DBF}"/>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5</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434134-783A-C93B-E10A-BBC57CF29B76}"/>
              </a:ext>
            </a:extLst>
          </p:cNvPr>
          <p:cNvSpPr txBox="1"/>
          <p:nvPr/>
        </p:nvSpPr>
        <p:spPr>
          <a:xfrm>
            <a:off x="569167" y="671804"/>
            <a:ext cx="470032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 </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717782A-FEE8-681D-6778-AC5001407728}"/>
              </a:ext>
            </a:extLst>
          </p:cNvPr>
          <p:cNvSpPr txBox="1"/>
          <p:nvPr/>
        </p:nvSpPr>
        <p:spPr>
          <a:xfrm>
            <a:off x="1801717" y="1924168"/>
            <a:ext cx="3548728" cy="2677656"/>
          </a:xfrm>
          <a:prstGeom prst="rect">
            <a:avLst/>
          </a:prstGeom>
          <a:noFill/>
        </p:spPr>
        <p:txBody>
          <a:bodyPr wrap="none" rtlCol="0">
            <a:spAutoFit/>
          </a:bodyPr>
          <a:lstStyle/>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Data Preprocessing</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Architecture Design</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Training Procedure</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Hyperparameter Tuning</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Evaluation Metrics</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Testing and Deployment</a:t>
            </a:r>
          </a:p>
          <a:p>
            <a:pPr marL="342900" indent="-342900">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27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920D0-AFB0-41E1-074F-4C6C51597CAE}"/>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6</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D993B68-DEFC-BA5C-E79B-092974C2E35D}"/>
              </a:ext>
            </a:extLst>
          </p:cNvPr>
          <p:cNvSpPr txBox="1"/>
          <p:nvPr/>
        </p:nvSpPr>
        <p:spPr>
          <a:xfrm>
            <a:off x="447869" y="494522"/>
            <a:ext cx="638668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141719-8C67-531E-4E88-538E60F4723C}"/>
              </a:ext>
            </a:extLst>
          </p:cNvPr>
          <p:cNvSpPr txBox="1"/>
          <p:nvPr/>
        </p:nvSpPr>
        <p:spPr>
          <a:xfrm>
            <a:off x="979715" y="1407618"/>
            <a:ext cx="8117632" cy="298543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1.Data Preprocessing:</a:t>
            </a: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includes tasks such as resizing images to a uniform size, normalizing pixel values, and possibly augmenting the dataset with techniques like rotation, flipping, or cropping to increase its variability.</a:t>
            </a:r>
          </a:p>
          <a:p>
            <a:pPr algn="just"/>
            <a:r>
              <a:rPr lang="en-US" sz="2400" dirty="0">
                <a:latin typeface="Times New Roman" panose="02020603050405020304" pitchFamily="18" charset="0"/>
                <a:cs typeface="Times New Roman" panose="02020603050405020304" pitchFamily="18" charset="0"/>
              </a:rPr>
              <a:t>2. Architecture Design:</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Designing the CNN architecture involves selecting the number of layers, types of layers , and their configurations (such as number of filters, and strides).</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7FE5A2-B3F8-DAC9-F78D-738B772AB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07" y="4375918"/>
            <a:ext cx="8194026" cy="2053182"/>
          </a:xfrm>
          <a:prstGeom prst="rect">
            <a:avLst/>
          </a:prstGeom>
        </p:spPr>
      </p:pic>
    </p:spTree>
    <p:extLst>
      <p:ext uri="{BB962C8B-B14F-4D97-AF65-F5344CB8AC3E}">
        <p14:creationId xmlns:p14="http://schemas.microsoft.com/office/powerpoint/2010/main" val="389412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849B9-FE39-DC63-D026-949DEE2FE2D8}"/>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7</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3B17E2A-D33D-2FA4-0099-5C34BC3A5968}"/>
              </a:ext>
            </a:extLst>
          </p:cNvPr>
          <p:cNvSpPr txBox="1"/>
          <p:nvPr/>
        </p:nvSpPr>
        <p:spPr>
          <a:xfrm>
            <a:off x="326571" y="522514"/>
            <a:ext cx="638668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B464F7-2369-BA00-D8A3-742FFC1AF274}"/>
              </a:ext>
            </a:extLst>
          </p:cNvPr>
          <p:cNvSpPr txBox="1"/>
          <p:nvPr/>
        </p:nvSpPr>
        <p:spPr>
          <a:xfrm>
            <a:off x="1103949" y="1487242"/>
            <a:ext cx="7828383" cy="464742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3.Training Procedure:</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Training the CNN involves feeding the preprocessed images into the network, computing the loss , and updating the network's parameters using optimization algorithms.</a:t>
            </a:r>
          </a:p>
          <a:p>
            <a:pPr algn="just"/>
            <a:r>
              <a:rPr lang="en-US" sz="2400" dirty="0">
                <a:latin typeface="Times New Roman" panose="02020603050405020304" pitchFamily="18" charset="0"/>
                <a:cs typeface="Times New Roman" panose="02020603050405020304" pitchFamily="18" charset="0"/>
              </a:rPr>
              <a:t>4.Hyperparameter Tuning:</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Fine-tuning hyperparameters such as learning rate, batch size, and dropout rate to improve model performance.</a:t>
            </a:r>
          </a:p>
          <a:p>
            <a:pPr algn="just"/>
            <a:r>
              <a:rPr lang="en-US" sz="2400" dirty="0">
                <a:latin typeface="Times New Roman" panose="02020603050405020304" pitchFamily="18" charset="0"/>
                <a:cs typeface="Times New Roman" panose="02020603050405020304" pitchFamily="18" charset="0"/>
              </a:rPr>
              <a:t>5.Evaluation Metrics:</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Assessing the model's performance using metrics like accuracy, precision, recall, and F1-score on a separate validation set.</a:t>
            </a:r>
          </a:p>
          <a:p>
            <a:pPr algn="just"/>
            <a:r>
              <a:rPr lang="en-US" sz="2400" dirty="0">
                <a:latin typeface="Times New Roman" panose="02020603050405020304" pitchFamily="18" charset="0"/>
                <a:cs typeface="Times New Roman" panose="02020603050405020304" pitchFamily="18" charset="0"/>
              </a:rPr>
              <a:t>6.Testing and Deployment:</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Evaluating the final model on a held-out test set to gauge its generalization performance, and deploying the model to production for real-world use.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26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690D3D-3CE7-41DA-70C4-4960618FBC37}"/>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8</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A23A87-7C21-BEBB-4640-8D1608557E33}"/>
              </a:ext>
            </a:extLst>
          </p:cNvPr>
          <p:cNvSpPr txBox="1"/>
          <p:nvPr/>
        </p:nvSpPr>
        <p:spPr>
          <a:xfrm>
            <a:off x="587828" y="531845"/>
            <a:ext cx="5224507"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a:t>
            </a:r>
            <a:endParaRPr lang="en-IN"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EA9C1A-EB2E-49EA-D481-CED9E9EB0B97}"/>
              </a:ext>
            </a:extLst>
          </p:cNvPr>
          <p:cNvSpPr txBox="1"/>
          <p:nvPr/>
        </p:nvSpPr>
        <p:spPr>
          <a:xfrm>
            <a:off x="587828" y="1493146"/>
            <a:ext cx="9330613" cy="4154984"/>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system development approach for image classification using CNNs involves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Problem Definition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Collection and Annotation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Preprocessing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Model Selection</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Model Training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Evaluation Metrics</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Error analysis</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Deployment and Integration</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Testing and Debugging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Monitoring and Maintenance</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Continuous Improvement</a:t>
            </a:r>
          </a:p>
          <a:p>
            <a:pPr algn="just"/>
            <a:r>
              <a:rPr lang="en-US" sz="24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64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7DEB5-C53E-22E5-517F-80A500379E82}"/>
              </a:ext>
            </a:extLst>
          </p:cNvPr>
          <p:cNvSpPr txBox="1"/>
          <p:nvPr/>
        </p:nvSpPr>
        <p:spPr>
          <a:xfrm>
            <a:off x="447870" y="569168"/>
            <a:ext cx="704712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approach(Contd...)</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CDA68C-1871-9593-B4CC-16058894998C}"/>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9</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70DF86-96A2-6AD1-96F9-B3D05D98E01A}"/>
              </a:ext>
            </a:extLst>
          </p:cNvPr>
          <p:cNvSpPr txBox="1"/>
          <p:nvPr/>
        </p:nvSpPr>
        <p:spPr>
          <a:xfrm>
            <a:off x="1259632" y="1726162"/>
            <a:ext cx="5430417" cy="52322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Software Development Approach</a:t>
            </a:r>
            <a:r>
              <a:rPr lang="en-US" sz="28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1128D7AA-F4B8-98BF-97C3-7F43CADC5361}"/>
              </a:ext>
            </a:extLst>
          </p:cNvPr>
          <p:cNvSpPr txBox="1"/>
          <p:nvPr/>
        </p:nvSpPr>
        <p:spPr>
          <a:xfrm>
            <a:off x="1324949" y="2431799"/>
            <a:ext cx="8434872" cy="3170099"/>
          </a:xfrm>
          <a:prstGeom prst="rect">
            <a:avLst/>
          </a:prstGeom>
          <a:noFill/>
        </p:spPr>
        <p:txBody>
          <a:bodyPr wrap="square">
            <a:spAutoFit/>
          </a:bodyPr>
          <a:lstStyle/>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Python: </a:t>
            </a:r>
            <a:r>
              <a:rPr lang="en-IN" sz="2000" dirty="0">
                <a:latin typeface="Times New Roman" panose="02020603050405020304" pitchFamily="18" charset="0"/>
                <a:cs typeface="Times New Roman" panose="02020603050405020304" pitchFamily="18" charset="0"/>
              </a:rPr>
              <a:t>The project implemented using python programming languages.</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TensorFlow: </a:t>
            </a:r>
            <a:r>
              <a:rPr lang="en-IN" sz="2000" dirty="0">
                <a:latin typeface="Times New Roman" panose="02020603050405020304" pitchFamily="18" charset="0"/>
                <a:cs typeface="Times New Roman" panose="02020603050405020304" pitchFamily="18" charset="0"/>
              </a:rPr>
              <a:t>TensorFlow and its high-level API , </a:t>
            </a:r>
            <a:r>
              <a:rPr lang="en-IN" sz="2000" dirty="0" err="1">
                <a:latin typeface="Times New Roman" panose="02020603050405020304" pitchFamily="18" charset="0"/>
                <a:cs typeface="Times New Roman" panose="02020603050405020304" pitchFamily="18" charset="0"/>
              </a:rPr>
              <a:t>Keras</a:t>
            </a:r>
            <a:r>
              <a:rPr lang="en-IN" sz="2000" dirty="0">
                <a:latin typeface="Times New Roman" panose="02020603050405020304" pitchFamily="18" charset="0"/>
                <a:cs typeface="Times New Roman" panose="02020603050405020304" pitchFamily="18" charset="0"/>
              </a:rPr>
              <a:t>, are used for building and training the CNN architecture.</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NumPy: </a:t>
            </a:r>
            <a:r>
              <a:rPr lang="en-IN" sz="2000" dirty="0">
                <a:latin typeface="Times New Roman" panose="02020603050405020304" pitchFamily="18" charset="0"/>
                <a:cs typeface="Times New Roman" panose="02020603050405020304" pitchFamily="18" charset="0"/>
              </a:rPr>
              <a:t>NumPy is used for numerical computation.</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Matplotlib: </a:t>
            </a:r>
            <a:r>
              <a:rPr lang="en-IN" sz="2000" dirty="0">
                <a:latin typeface="Times New Roman" panose="02020603050405020304" pitchFamily="18" charset="0"/>
                <a:cs typeface="Times New Roman" panose="02020603050405020304" pitchFamily="18" charset="0"/>
              </a:rPr>
              <a:t>Matplotlib is used for data visualization, including plotting loss curves and displaying generated images.</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Google </a:t>
            </a:r>
            <a:r>
              <a:rPr lang="en-IN" sz="2400" dirty="0" err="1">
                <a:latin typeface="Times New Roman" panose="02020603050405020304" pitchFamily="18" charset="0"/>
                <a:cs typeface="Times New Roman" panose="02020603050405020304" pitchFamily="18" charset="0"/>
              </a:rPr>
              <a:t>colab</a:t>
            </a:r>
            <a:r>
              <a:rPr lang="en-IN" sz="2000" dirty="0">
                <a:latin typeface="Times New Roman" panose="02020603050405020304" pitchFamily="18" charset="0"/>
                <a:cs typeface="Times New Roman" panose="02020603050405020304" pitchFamily="18" charset="0"/>
              </a:rPr>
              <a:t>: These platforms can be used for interactive development, experimentation and documentation.</a:t>
            </a:r>
          </a:p>
        </p:txBody>
      </p:sp>
    </p:spTree>
    <p:extLst>
      <p:ext uri="{BB962C8B-B14F-4D97-AF65-F5344CB8AC3E}">
        <p14:creationId xmlns:p14="http://schemas.microsoft.com/office/powerpoint/2010/main" val="35866307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1197</TotalTime>
  <Words>1375</Words>
  <Application>Microsoft Office PowerPoint</Application>
  <PresentationFormat>Widescreen</PresentationFormat>
  <Paragraphs>147</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Black</vt:lpstr>
      <vt:lpstr>Calibri</vt:lpstr>
      <vt:lpstr>Courier New</vt:lpstr>
      <vt:lpstr>Times New Roman</vt:lpstr>
      <vt:lpstr>Trebuchet MS</vt:lpstr>
      <vt:lpstr>Wingdings</vt:lpstr>
      <vt:lpstr>Wingdings 3</vt:lpstr>
      <vt:lpstr>Facet</vt:lpstr>
      <vt:lpstr>Image Classification using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Recognition using CNN</dc:title>
  <dc:creator>kavip7119@outlook.com</dc:creator>
  <cp:lastModifiedBy>kavip7119@outlook.com</cp:lastModifiedBy>
  <cp:revision>48</cp:revision>
  <dcterms:created xsi:type="dcterms:W3CDTF">2024-03-24T16:17:45Z</dcterms:created>
  <dcterms:modified xsi:type="dcterms:W3CDTF">2024-04-03T15:24:34Z</dcterms:modified>
</cp:coreProperties>
</file>